
<file path=[Content_Types].xml><?xml version="1.0" encoding="utf-8"?>
<Types xmlns="http://schemas.openxmlformats.org/package/2006/content-types">
  <Default Extension="jpeg" ContentType="image/jpeg"/>
  <Default Extension="mpeg" ContentType="video/unknown"/>
  <Default Extension="mpg" ContentType="vide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0"/>
    <p:restoredTop sz="94694"/>
  </p:normalViewPr>
  <p:slideViewPr>
    <p:cSldViewPr snapToGrid="0">
      <p:cViewPr varScale="1">
        <p:scale>
          <a:sx n="121" d="100"/>
          <a:sy n="121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g>
</file>

<file path=ppt/media/media2.m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34993-4EC5-293A-CBCB-7F83D3448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CD480F-37AF-385C-2B43-8AB6AF45E9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23ACD-5741-1D08-816C-95D109A03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FD86B-F520-3631-2D1D-834DCE0A6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E96FF-CBA1-AA4E-1C24-07B04DDC4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22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38961-FD2F-4063-F3D9-0FE076EBD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660B8C-BFDD-792C-31E3-38DC7B3BD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782FA-214C-DD81-2ACC-C825039EE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8112C-F789-7E90-FC52-CF4BD1759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C9F87-9BF8-75FF-7011-04E7E69A9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87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F0F20F-232B-8A1B-D6D1-8C1D569C31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344CF7-29ED-3A07-3E92-EF8F7BB1F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2AF95-4B6A-CA8B-307C-81DCE3149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E4F94-03AE-4A0C-6B8C-0D95698D1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830F4-830B-E1D7-C830-9ACBB5217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645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93568-51AB-B54C-CAC5-277DFA263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BAAC5-619D-A848-D1B1-30373C084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7AC60-AA7D-6717-1644-F59C027C0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5D2B4-F9DD-3B6C-8604-6B6494922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0729C-7958-30E0-23CB-DDF63C2BA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60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ACE02-3D44-1300-56DE-59D98262A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5D6FD-1AFC-10AA-E53D-6BA7D79BE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DAF22-033D-98F1-2814-A4B988808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D2ADC-0E23-D84F-5395-34EA41D1B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4AABC-EC2F-729B-D137-9C68732DB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592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134E9-FD0E-3741-B3C1-66558DCBD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F61D0-1EFD-23FE-62E7-8C25168F32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0B02E-06FF-84FD-B45D-F5E687DF08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51708D-F34B-D197-4DD2-272253D11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6F8B32-0FCF-3817-FE56-12A8D0825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830C45-8DEB-E0BD-2F6B-80356E66F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395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E769D-6293-4137-B29C-C2EE50468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209BB-46AA-74FA-D8D5-83132D804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EF29E-B57A-461A-DE0C-84D3D2272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44C7E4-C67C-D4A0-4F14-94DDB214C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7E139B-E8C8-27B1-EAB2-3C5DF09DF7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B7B05A-2BD2-24B6-4338-D8E3A3515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72C9F6-CEBB-DE75-D761-2B0075C36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C0B04D-F260-2490-53DE-8EFA4F621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31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A3B1A-985A-05FA-FC74-95532AA87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4985D4-A1C9-1D86-3105-F04CD45A8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7D11F0-FDBF-5950-5ADF-4B69A45E5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E2D8B4-BCDA-64D0-5388-1143EB4E6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80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F18C57-E7F1-DD2B-EE81-2AB32D7D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2B490E-6E4B-2D98-9539-16F072AE9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39627-6E18-E66F-A183-67DFC1E99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325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20A6F-7B03-DD5D-EAE1-966A1D484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CCE0D-DDF3-A9AF-E375-96DCA5D95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152FF8-D5BC-A501-AAD5-5DFBB504B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074DB4-410E-4506-7B59-580D973CE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B050D6-D6D3-4A46-8F4B-42D478EFC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0E78B-49A0-8A88-4A33-82BC9BB64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380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0609E-B3F2-1D79-D3BA-8DBE18412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10BD0A-DEB4-8D3F-CD19-2AF27BDB66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57DDE7-3606-0D59-9418-F3FC17FCAA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A608F5-524E-608A-1C67-A13A48C5B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9C15C-6A84-6323-F6C5-73EDEBC58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64BD32-EE6E-A561-DCD6-C0EDB57AE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653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EA9C6F-D241-DF2D-B23B-22D0D0B4E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72C16-4E34-5B82-7D4A-E7CDF9930C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5E709-8E1B-7741-8C35-E3E847B0C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4D366-0B67-E643-9464-7730C2BCD186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F2B8AE-C4D8-7E96-B7FF-02E7436668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11503-9AC7-0F7F-A8F2-9D63CB7272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A778F-D92C-B842-A406-DBCB764E8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19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g"/><Relationship Id="rId1" Type="http://schemas.microsoft.com/office/2007/relationships/media" Target="../media/media1.mp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eg"/><Relationship Id="rId1" Type="http://schemas.microsoft.com/office/2007/relationships/media" Target="../media/media2.m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eg"/><Relationship Id="rId1" Type="http://schemas.microsoft.com/office/2007/relationships/media" Target="../media/media2.m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B3AE9-909F-70CE-2408-9B14B8F46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Two-way coupling in NekRS</a:t>
            </a:r>
          </a:p>
        </p:txBody>
      </p:sp>
    </p:spTree>
    <p:extLst>
      <p:ext uri="{BB962C8B-B14F-4D97-AF65-F5344CB8AC3E}">
        <p14:creationId xmlns:p14="http://schemas.microsoft.com/office/powerpoint/2010/main" val="3951113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7D82E5-D777-1C1D-7787-DC95F7E35B7C}"/>
              </a:ext>
            </a:extLst>
          </p:cNvPr>
          <p:cNvSpPr txBox="1"/>
          <p:nvPr/>
        </p:nvSpPr>
        <p:spPr>
          <a:xfrm>
            <a:off x="550085" y="1272560"/>
            <a:ext cx="371967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BC: Periodic domain in all 3 directions</a:t>
            </a:r>
          </a:p>
          <a:p>
            <a:endParaRPr lang="en-US" dirty="0"/>
          </a:p>
          <a:p>
            <a:r>
              <a:rPr lang="en-US" dirty="0"/>
              <a:t>IC: Unit velocity in x-direction</a:t>
            </a:r>
          </a:p>
          <a:p>
            <a:r>
              <a:rPr lang="en-US" dirty="0"/>
              <a:t>Single particle moving periodically</a:t>
            </a:r>
          </a:p>
          <a:p>
            <a:endParaRPr lang="en-US" dirty="0"/>
          </a:p>
          <a:p>
            <a:r>
              <a:rPr lang="en-US" dirty="0"/>
              <a:t>Bin based approach (PPICLF)</a:t>
            </a:r>
          </a:p>
          <a:p>
            <a:endParaRPr lang="en-US" dirty="0"/>
          </a:p>
          <a:p>
            <a:r>
              <a:rPr lang="en-US" dirty="0"/>
              <a:t>2-GPU demo</a:t>
            </a:r>
          </a:p>
          <a:p>
            <a:r>
              <a:rPr lang="en-US" dirty="0"/>
              <a:t>- Can be scaled to multiple GPU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ADDD5A-5896-9E87-E1F0-61860CA3EFA4}"/>
              </a:ext>
            </a:extLst>
          </p:cNvPr>
          <p:cNvSpPr txBox="1"/>
          <p:nvPr/>
        </p:nvSpPr>
        <p:spPr>
          <a:xfrm>
            <a:off x="550085" y="346952"/>
            <a:ext cx="4985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Single particle two-way coupling</a:t>
            </a:r>
          </a:p>
        </p:txBody>
      </p:sp>
      <p:pic>
        <p:nvPicPr>
          <p:cNvPr id="4" name="2way">
            <a:hlinkClick r:id="" action="ppaction://media"/>
            <a:extLst>
              <a:ext uri="{FF2B5EF4-FFF2-40B4-BE49-F238E27FC236}">
                <a16:creationId xmlns:a16="http://schemas.microsoft.com/office/drawing/2014/main" id="{51F73D2A-B7E1-851D-AE60-392D72B101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35168" y="714008"/>
            <a:ext cx="6327648" cy="588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42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7D82E5-D777-1C1D-7787-DC95F7E35B7C}"/>
              </a:ext>
            </a:extLst>
          </p:cNvPr>
          <p:cNvSpPr txBox="1"/>
          <p:nvPr/>
        </p:nvSpPr>
        <p:spPr>
          <a:xfrm>
            <a:off x="550086" y="1272560"/>
            <a:ext cx="39378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Triply periodic domain</a:t>
            </a:r>
          </a:p>
          <a:p>
            <a:r>
              <a:rPr lang="en-US" dirty="0" err="1"/>
              <a:t>N</a:t>
            </a:r>
            <a:r>
              <a:rPr lang="en-US" baseline="-25000" dirty="0" err="1"/>
              <a:t>grid</a:t>
            </a:r>
            <a:r>
              <a:rPr lang="en-US" baseline="-25000" dirty="0"/>
              <a:t> </a:t>
            </a:r>
            <a:r>
              <a:rPr lang="en-US" dirty="0"/>
              <a:t>= 512000 (80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  <a:p>
            <a:r>
              <a:rPr lang="en-US" dirty="0" err="1"/>
              <a:t>N</a:t>
            </a:r>
            <a:r>
              <a:rPr lang="en-US" baseline="-25000" dirty="0" err="1"/>
              <a:t>pts</a:t>
            </a:r>
            <a:r>
              <a:rPr lang="en-US" dirty="0"/>
              <a:t> = 46656 (36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  <a:p>
            <a:r>
              <a:rPr lang="en-US" dirty="0"/>
              <a:t>Steps = 500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ADDD5A-5896-9E87-E1F0-61860CA3EFA4}"/>
              </a:ext>
            </a:extLst>
          </p:cNvPr>
          <p:cNvSpPr txBox="1"/>
          <p:nvPr/>
        </p:nvSpPr>
        <p:spPr>
          <a:xfrm>
            <a:off x="550085" y="346952"/>
            <a:ext cx="8411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Two-way coupling (Homogeneous isotropic turbulence)</a:t>
            </a:r>
          </a:p>
        </p:txBody>
      </p:sp>
      <p:pic>
        <p:nvPicPr>
          <p:cNvPr id="7" name="HIT">
            <a:hlinkClick r:id="" action="ppaction://media"/>
            <a:extLst>
              <a:ext uri="{FF2B5EF4-FFF2-40B4-BE49-F238E27FC236}">
                <a16:creationId xmlns:a16="http://schemas.microsoft.com/office/drawing/2014/main" id="{36466CEC-C6FE-B036-7577-D4A12BF6FE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01925" y="870171"/>
            <a:ext cx="6439989" cy="5989399"/>
          </a:xfrm>
          <a:prstGeom prst="rect">
            <a:avLst/>
          </a:prstGeom>
        </p:spPr>
      </p:pic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CF0876C-F0CC-7742-1EA9-B4F3ED35BC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13436"/>
              </p:ext>
            </p:extLst>
          </p:nvPr>
        </p:nvGraphicFramePr>
        <p:xfrm>
          <a:off x="550085" y="2795765"/>
          <a:ext cx="4479115" cy="340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7961">
                  <a:extLst>
                    <a:ext uri="{9D8B030D-6E8A-4147-A177-3AD203B41FA5}">
                      <a16:colId xmlns:a16="http://schemas.microsoft.com/office/drawing/2014/main" val="1952071379"/>
                    </a:ext>
                  </a:extLst>
                </a:gridCol>
                <a:gridCol w="1071154">
                  <a:extLst>
                    <a:ext uri="{9D8B030D-6E8A-4147-A177-3AD203B41FA5}">
                      <a16:colId xmlns:a16="http://schemas.microsoft.com/office/drawing/2014/main" val="26367221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(s)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1265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Only fluid flow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14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Default 1 way nekRS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374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Bin based 1 way</a:t>
                      </a:r>
                    </a:p>
                    <a:p>
                      <a:r>
                        <a:rPr lang="en-US" dirty="0"/>
                        <a:t>(Decoupling fluid and particle domain)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734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Ghost particle creation and migration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197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 way without ghost particles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6985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 way with ghost particles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31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544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D90330F-01A5-3ADE-24AB-3B6D651AF8C5}"/>
              </a:ext>
            </a:extLst>
          </p:cNvPr>
          <p:cNvSpPr txBox="1"/>
          <p:nvPr/>
        </p:nvSpPr>
        <p:spPr>
          <a:xfrm>
            <a:off x="421944" y="318817"/>
            <a:ext cx="2837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Current Approach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815E42-6025-39D3-F61C-226A24B99630}"/>
              </a:ext>
            </a:extLst>
          </p:cNvPr>
          <p:cNvSpPr txBox="1"/>
          <p:nvPr/>
        </p:nvSpPr>
        <p:spPr>
          <a:xfrm>
            <a:off x="421944" y="1272560"/>
            <a:ext cx="908660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Identify the processor bounding limits.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Mark particles within a radius of influence of the bounding limits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particle is then shifted appropriately by assigning an id to the shifting direction.</a:t>
            </a:r>
            <a:br>
              <a:rPr lang="en-US" dirty="0"/>
            </a:br>
            <a:r>
              <a:rPr lang="en-US" dirty="0"/>
              <a:t>(there are 26 possible direction currently)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the particle needs to be supplied to different processors a copy is created for each with a different shifting direction. (7 different ones at max would be assigned to a single particle)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shifted particles are identified by </a:t>
            </a:r>
            <a:r>
              <a:rPr lang="en-US" dirty="0" err="1"/>
              <a:t>findfpts</a:t>
            </a:r>
            <a:r>
              <a:rPr lang="en-US" dirty="0"/>
              <a:t> in the respective processors and their original position is recovered by the direction id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90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7D82E5-D777-1C1D-7787-DC95F7E35B7C}"/>
              </a:ext>
            </a:extLst>
          </p:cNvPr>
          <p:cNvSpPr txBox="1"/>
          <p:nvPr/>
        </p:nvSpPr>
        <p:spPr>
          <a:xfrm>
            <a:off x="550086" y="1272560"/>
            <a:ext cx="39378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Triply periodic domain</a:t>
            </a:r>
          </a:p>
          <a:p>
            <a:r>
              <a:rPr lang="en-US" dirty="0" err="1"/>
              <a:t>N</a:t>
            </a:r>
            <a:r>
              <a:rPr lang="en-US" baseline="-25000" dirty="0" err="1"/>
              <a:t>grid</a:t>
            </a:r>
            <a:r>
              <a:rPr lang="en-US" baseline="-25000" dirty="0"/>
              <a:t> </a:t>
            </a:r>
            <a:r>
              <a:rPr lang="en-US" dirty="0"/>
              <a:t>= 512000 (80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  <a:p>
            <a:r>
              <a:rPr lang="en-US" dirty="0" err="1"/>
              <a:t>N</a:t>
            </a:r>
            <a:r>
              <a:rPr lang="en-US" baseline="-25000" dirty="0" err="1"/>
              <a:t>pts</a:t>
            </a:r>
            <a:r>
              <a:rPr lang="en-US" dirty="0"/>
              <a:t> = 46656 (36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  <a:p>
            <a:r>
              <a:rPr lang="en-US" dirty="0"/>
              <a:t>Steps = 500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ADDD5A-5896-9E87-E1F0-61860CA3EFA4}"/>
              </a:ext>
            </a:extLst>
          </p:cNvPr>
          <p:cNvSpPr txBox="1"/>
          <p:nvPr/>
        </p:nvSpPr>
        <p:spPr>
          <a:xfrm>
            <a:off x="550085" y="346952"/>
            <a:ext cx="8411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Two-way coupling (Homogeneous isotropic turbulence)</a:t>
            </a:r>
          </a:p>
        </p:txBody>
      </p:sp>
      <p:pic>
        <p:nvPicPr>
          <p:cNvPr id="7" name="HIT">
            <a:hlinkClick r:id="" action="ppaction://media"/>
            <a:extLst>
              <a:ext uri="{FF2B5EF4-FFF2-40B4-BE49-F238E27FC236}">
                <a16:creationId xmlns:a16="http://schemas.microsoft.com/office/drawing/2014/main" id="{36466CEC-C6FE-B036-7577-D4A12BF6FE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01925" y="870171"/>
            <a:ext cx="6439989" cy="5989399"/>
          </a:xfrm>
          <a:prstGeom prst="rect">
            <a:avLst/>
          </a:prstGeom>
        </p:spPr>
      </p:pic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CF0876C-F0CC-7742-1EA9-B4F3ED35BC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059614"/>
              </p:ext>
            </p:extLst>
          </p:nvPr>
        </p:nvGraphicFramePr>
        <p:xfrm>
          <a:off x="550085" y="2795765"/>
          <a:ext cx="4479115" cy="248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7961">
                  <a:extLst>
                    <a:ext uri="{9D8B030D-6E8A-4147-A177-3AD203B41FA5}">
                      <a16:colId xmlns:a16="http://schemas.microsoft.com/office/drawing/2014/main" val="1952071379"/>
                    </a:ext>
                  </a:extLst>
                </a:gridCol>
                <a:gridCol w="1071154">
                  <a:extLst>
                    <a:ext uri="{9D8B030D-6E8A-4147-A177-3AD203B41FA5}">
                      <a16:colId xmlns:a16="http://schemas.microsoft.com/office/drawing/2014/main" val="26367221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(s)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1265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Only fluid flow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14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Default 1-way nekRS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374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2-way without ghost particles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197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Ghost particle creation and migration (no 2-way coupling)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6985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2-way with ghost particles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31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9010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D90330F-01A5-3ADE-24AB-3B6D651AF8C5}"/>
              </a:ext>
            </a:extLst>
          </p:cNvPr>
          <p:cNvSpPr txBox="1"/>
          <p:nvPr/>
        </p:nvSpPr>
        <p:spPr>
          <a:xfrm>
            <a:off x="421944" y="318817"/>
            <a:ext cx="1915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Advantages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815E42-6025-39D3-F61C-226A24B99630}"/>
              </a:ext>
            </a:extLst>
          </p:cNvPr>
          <p:cNvSpPr txBox="1"/>
          <p:nvPr/>
        </p:nvSpPr>
        <p:spPr>
          <a:xfrm>
            <a:off x="421944" y="1272560"/>
            <a:ext cx="43817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Avoid decoupling of fluid and particle domain</a:t>
            </a:r>
          </a:p>
          <a:p>
            <a:endParaRPr lang="en-US" dirty="0"/>
          </a:p>
          <a:p>
            <a:r>
              <a:rPr lang="en-US" dirty="0"/>
              <a:t>No mesh points required separately so avoids communication involved with the same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CA51BD-8C1D-553A-D3FD-3593AD16ECCD}"/>
              </a:ext>
            </a:extLst>
          </p:cNvPr>
          <p:cNvSpPr txBox="1"/>
          <p:nvPr/>
        </p:nvSpPr>
        <p:spPr>
          <a:xfrm>
            <a:off x="5304840" y="318817"/>
            <a:ext cx="1807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Drawbacks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31B6B3-F62C-8BB0-DD9E-7DAA0538F09D}"/>
              </a:ext>
            </a:extLst>
          </p:cNvPr>
          <p:cNvSpPr txBox="1"/>
          <p:nvPr/>
        </p:nvSpPr>
        <p:spPr>
          <a:xfrm>
            <a:off x="5304840" y="1272560"/>
            <a:ext cx="43817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Ghost particles creation still occurs on CPU which consumes time.</a:t>
            </a:r>
          </a:p>
          <a:p>
            <a:endParaRPr lang="en-US" dirty="0"/>
          </a:p>
          <a:p>
            <a:r>
              <a:rPr lang="en-US" dirty="0"/>
              <a:t>Works good for box geometries as the bounding limits correspond to element edges. This is not true for general geometries.</a:t>
            </a:r>
          </a:p>
          <a:p>
            <a:endParaRPr lang="en-US" dirty="0"/>
          </a:p>
          <a:p>
            <a:r>
              <a:rPr lang="en-US" dirty="0"/>
              <a:t>Irregular partitioning can cause potential issues.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A9110F-10AC-9BE9-9E68-33D7B6A9FA3D}"/>
              </a:ext>
            </a:extLst>
          </p:cNvPr>
          <p:cNvSpPr txBox="1"/>
          <p:nvPr/>
        </p:nvSpPr>
        <p:spPr>
          <a:xfrm>
            <a:off x="421944" y="4470193"/>
            <a:ext cx="32259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Future development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B9D672-3965-E507-1F06-9D443B08A8D9}"/>
              </a:ext>
            </a:extLst>
          </p:cNvPr>
          <p:cNvSpPr txBox="1"/>
          <p:nvPr/>
        </p:nvSpPr>
        <p:spPr>
          <a:xfrm>
            <a:off x="421944" y="5218176"/>
            <a:ext cx="101950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Reduce the possible direction from 26 to 8</a:t>
            </a:r>
          </a:p>
          <a:p>
            <a:endParaRPr lang="en-US" dirty="0"/>
          </a:p>
          <a:p>
            <a:r>
              <a:rPr lang="en-US" dirty="0"/>
              <a:t>Take care of the irregular partitioning, </a:t>
            </a:r>
          </a:p>
          <a:p>
            <a:r>
              <a:rPr lang="en-US" dirty="0"/>
              <a:t>(Involves creating copies in all direction for faster distribution and then identifying and removing duplicates)</a:t>
            </a:r>
          </a:p>
        </p:txBody>
      </p:sp>
    </p:spTree>
    <p:extLst>
      <p:ext uri="{BB962C8B-B14F-4D97-AF65-F5344CB8AC3E}">
        <p14:creationId xmlns:p14="http://schemas.microsoft.com/office/powerpoint/2010/main" val="2046873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8177</TotalTime>
  <Words>364</Words>
  <Application>Microsoft Macintosh PowerPoint</Application>
  <PresentationFormat>Widescreen</PresentationFormat>
  <Paragraphs>73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Two-way coupling in NekRS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Vreman Artificial Viscosity </dc:title>
  <dc:creator>Shah, Viral Sudip</dc:creator>
  <cp:lastModifiedBy>Viral Shah</cp:lastModifiedBy>
  <cp:revision>19</cp:revision>
  <cp:lastPrinted>2023-09-15T20:27:38Z</cp:lastPrinted>
  <dcterms:created xsi:type="dcterms:W3CDTF">2023-03-31T20:58:01Z</dcterms:created>
  <dcterms:modified xsi:type="dcterms:W3CDTF">2024-06-17T07:41:31Z</dcterms:modified>
</cp:coreProperties>
</file>

<file path=docProps/thumbnail.jpeg>
</file>